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1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57" r:id="rId6"/>
    <p:sldId id="264" r:id="rId7"/>
    <p:sldId id="269" r:id="rId8"/>
    <p:sldId id="268" r:id="rId9"/>
    <p:sldId id="266" r:id="rId10"/>
    <p:sldId id="273" r:id="rId11"/>
    <p:sldId id="270" r:id="rId12"/>
    <p:sldId id="275" r:id="rId13"/>
    <p:sldId id="27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823" autoAdjust="0"/>
    <p:restoredTop sz="99290" autoAdjust="0"/>
  </p:normalViewPr>
  <p:slideViewPr>
    <p:cSldViewPr snapToGrid="0" snapToObjects="1">
      <p:cViewPr>
        <p:scale>
          <a:sx n="100" d="100"/>
          <a:sy n="100" d="100"/>
        </p:scale>
        <p:origin x="-7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ieJohnson:Desktop:NASA%20Symposium%20Data:Membrane%20Characterization:HTIC_DI_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ieJohnson:Desktop:NASA%20Symposium%20Data:Membrane%20Characterization:HTIC_SW_A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O%20NAME:NASA%20Symposium%20Data:Solutes:untitl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O%20NAME:NASA%20Symposium%20Data:Solutes:untitl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700161030145137"/>
          <c:y val="0.0239321375715887"/>
          <c:w val="0.912086333334616"/>
          <c:h val="0.86058082287151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intercept val="0.0"/>
          </c:trendline>
          <c:errBars>
            <c:errDir val="y"/>
            <c:errBarType val="both"/>
            <c:errValType val="cust"/>
            <c:plus>
              <c:numRef>
                <c:f>Sheet1!$D$2:$D$5</c:f>
                <c:numCache>
                  <c:formatCode>General</c:formatCode>
                  <c:ptCount val="4"/>
                  <c:pt idx="0">
                    <c:v>0.157824242783259</c:v>
                  </c:pt>
                  <c:pt idx="1">
                    <c:v>0.157824242783259</c:v>
                  </c:pt>
                  <c:pt idx="2">
                    <c:v>1.369707076510181</c:v>
                  </c:pt>
                  <c:pt idx="3">
                    <c:v>2.361879430861982</c:v>
                  </c:pt>
                </c:numCache>
              </c:numRef>
            </c:plus>
            <c:minus>
              <c:numRef>
                <c:f>Sheet1!$D$2:$D$5</c:f>
                <c:numCache>
                  <c:formatCode>General</c:formatCode>
                  <c:ptCount val="4"/>
                  <c:pt idx="0">
                    <c:v>0.157824242783259</c:v>
                  </c:pt>
                  <c:pt idx="1">
                    <c:v>0.157824242783259</c:v>
                  </c:pt>
                  <c:pt idx="2">
                    <c:v>1.369707076510181</c:v>
                  </c:pt>
                  <c:pt idx="3">
                    <c:v>2.361879430861982</c:v>
                  </c:pt>
                </c:numCache>
              </c:numRef>
            </c:minus>
          </c:errBars>
          <c:xVal>
            <c:numRef>
              <c:f>Sheet1!$B$2:$B$5</c:f>
              <c:numCache>
                <c:formatCode>General</c:formatCode>
                <c:ptCount val="4"/>
                <c:pt idx="0">
                  <c:v>6.894757289999998</c:v>
                </c:pt>
                <c:pt idx="1">
                  <c:v>13.7895146</c:v>
                </c:pt>
                <c:pt idx="2">
                  <c:v>20.68427187</c:v>
                </c:pt>
                <c:pt idx="3">
                  <c:v>27.57902916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4.505012635184434</c:v>
                </c:pt>
                <c:pt idx="1">
                  <c:v>8.46890393282645</c:v>
                </c:pt>
                <c:pt idx="2">
                  <c:v>12.36067517893303</c:v>
                </c:pt>
                <c:pt idx="3">
                  <c:v>17.12377295296456</c:v>
                </c:pt>
              </c:numCache>
            </c:numRef>
          </c:yVal>
        </c:ser>
        <c:axId val="650925880"/>
        <c:axId val="650933240"/>
      </c:scatterChart>
      <c:valAx>
        <c:axId val="650925880"/>
        <c:scaling>
          <c:orientation val="minMax"/>
          <c:max val="30.0"/>
          <c:min val="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Applied Pressure (bar)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0933240"/>
        <c:crosses val="autoZero"/>
        <c:crossBetween val="midCat"/>
        <c:majorUnit val="6.0"/>
      </c:valAx>
      <c:valAx>
        <c:axId val="6509332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Pure Water Flux (L/m</a:t>
                </a:r>
                <a:r>
                  <a:rPr lang="en-US" sz="1600" baseline="30000"/>
                  <a:t>2</a:t>
                </a:r>
                <a:r>
                  <a:rPr lang="en-US" sz="1600"/>
                  <a:t>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0925880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867500004663596"/>
          <c:y val="0.0331057314297538"/>
          <c:w val="0.887952438780973"/>
          <c:h val="0.82126367118449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Sheet5!$B$3:$E$3</c:f>
                <c:numCache>
                  <c:formatCode>General</c:formatCode>
                  <c:ptCount val="4"/>
                  <c:pt idx="0">
                    <c:v>7.57116359720223</c:v>
                  </c:pt>
                  <c:pt idx="1">
                    <c:v>7.57116359720223</c:v>
                  </c:pt>
                  <c:pt idx="2">
                    <c:v>13.31475181091008</c:v>
                  </c:pt>
                  <c:pt idx="3">
                    <c:v>15.35437438929732</c:v>
                  </c:pt>
                </c:numCache>
              </c:numRef>
            </c:plus>
            <c:minus>
              <c:numRef>
                <c:f>Sheet5!$B$3:$E$3</c:f>
                <c:numCache>
                  <c:formatCode>General</c:formatCode>
                  <c:ptCount val="4"/>
                  <c:pt idx="0">
                    <c:v>7.57116359720223</c:v>
                  </c:pt>
                  <c:pt idx="1">
                    <c:v>7.57116359720223</c:v>
                  </c:pt>
                  <c:pt idx="2">
                    <c:v>13.31475181091008</c:v>
                  </c:pt>
                  <c:pt idx="3">
                    <c:v>15.35437438929732</c:v>
                  </c:pt>
                </c:numCache>
              </c:numRef>
            </c:minus>
          </c:errBars>
          <c:xVal>
            <c:numRef>
              <c:f>Sheet5!$B$4:$E$4</c:f>
              <c:numCache>
                <c:formatCode>General</c:formatCode>
                <c:ptCount val="4"/>
                <c:pt idx="0">
                  <c:v>6.894757289999998</c:v>
                </c:pt>
                <c:pt idx="1">
                  <c:v>13.7895146</c:v>
                </c:pt>
                <c:pt idx="2">
                  <c:v>20.68427187</c:v>
                </c:pt>
                <c:pt idx="3">
                  <c:v>27.57902916</c:v>
                </c:pt>
              </c:numCache>
            </c:numRef>
          </c:xVal>
          <c:yVal>
            <c:numRef>
              <c:f>Sheet5!$B$2:$E$2</c:f>
              <c:numCache>
                <c:formatCode>General</c:formatCode>
                <c:ptCount val="4"/>
                <c:pt idx="0">
                  <c:v>78.9641422336424</c:v>
                </c:pt>
                <c:pt idx="1">
                  <c:v>74.06786865885695</c:v>
                </c:pt>
                <c:pt idx="2">
                  <c:v>67.53677491820035</c:v>
                </c:pt>
                <c:pt idx="3">
                  <c:v>64.2029481043466</c:v>
                </c:pt>
              </c:numCache>
            </c:numRef>
          </c:yVal>
        </c:ser>
        <c:axId val="650873496"/>
        <c:axId val="650867816"/>
      </c:scatterChart>
      <c:valAx>
        <c:axId val="650873496"/>
        <c:scaling>
          <c:orientation val="minMax"/>
          <c:max val="30.0"/>
          <c:min val="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Applied Pressure (bar)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0867816"/>
        <c:crosses val="autoZero"/>
        <c:crossBetween val="midCat"/>
        <c:majorUnit val="6.0"/>
      </c:valAx>
      <c:valAx>
        <c:axId val="650867816"/>
        <c:scaling>
          <c:orientation val="minMax"/>
          <c:max val="100.0"/>
          <c:min val="0.0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Salt Rejection</a:t>
                </a:r>
                <a:r>
                  <a:rPr lang="en-US" sz="1600" dirty="0" smtClean="0"/>
                  <a:t> (%)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0873496"/>
        <c:crosses val="autoZero"/>
        <c:crossBetween val="midCat"/>
        <c:majorUnit val="20.0"/>
      </c:valAx>
    </c:plotArea>
    <c:plotVisOnly val="1"/>
    <c:dispBlanksAs val="gap"/>
  </c:chart>
  <c:spPr>
    <a:solidFill>
      <a:schemeClr val="bg1"/>
    </a:solidFill>
    <a:ln>
      <a:solidFill>
        <a:srgbClr val="7F7F7F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44792213473316"/>
          <c:y val="0.0509259259259259"/>
          <c:w val="0.878986001749781"/>
          <c:h val="0.799648950131234"/>
        </c:manualLayout>
      </c:layout>
      <c:scatterChart>
        <c:scatterStyle val="lineMarker"/>
        <c:ser>
          <c:idx val="0"/>
          <c:order val="0"/>
          <c:tx>
            <c:v>Magnesium Chloride</c:v>
          </c:tx>
          <c:spPr>
            <a:ln w="28575">
              <a:noFill/>
            </a:ln>
          </c:spPr>
          <c:marker>
            <c:symbol val="diamond"/>
            <c:size val="13"/>
            <c:spPr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All!$G$4</c:f>
                <c:numCache>
                  <c:formatCode>General</c:formatCode>
                  <c:ptCount val="1"/>
                  <c:pt idx="0">
                    <c:v>0.682583370243941</c:v>
                  </c:pt>
                </c:numCache>
              </c:numRef>
            </c:plus>
            <c:minus>
              <c:numRef>
                <c:f>All!$G$4</c:f>
                <c:numCache>
                  <c:formatCode>General</c:formatCode>
                  <c:ptCount val="1"/>
                  <c:pt idx="0">
                    <c:v>0.682583370243941</c:v>
                  </c:pt>
                </c:numCache>
              </c:numRef>
            </c:minus>
          </c:errBars>
          <c:xVal>
            <c:numRef>
              <c:f>All!$J$4</c:f>
              <c:numCache>
                <c:formatCode>General</c:formatCode>
                <c:ptCount val="1"/>
                <c:pt idx="0">
                  <c:v>86.0</c:v>
                </c:pt>
              </c:numCache>
            </c:numRef>
          </c:xVal>
          <c:yVal>
            <c:numRef>
              <c:f>All!$F$4</c:f>
              <c:numCache>
                <c:formatCode>General</c:formatCode>
                <c:ptCount val="1"/>
                <c:pt idx="0">
                  <c:v>10.75867354666667</c:v>
                </c:pt>
              </c:numCache>
            </c:numRef>
          </c:yVal>
        </c:ser>
        <c:ser>
          <c:idx val="1"/>
          <c:order val="1"/>
          <c:tx>
            <c:v>Sodium Chloride</c:v>
          </c:tx>
          <c:spPr>
            <a:ln w="28575">
              <a:noFill/>
            </a:ln>
          </c:spPr>
          <c:marker>
            <c:symbol val="diamond"/>
            <c:size val="13"/>
            <c:spPr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All!$G$3</c:f>
                <c:numCache>
                  <c:formatCode>General</c:formatCode>
                  <c:ptCount val="1"/>
                  <c:pt idx="0">
                    <c:v>1.133906986230277</c:v>
                  </c:pt>
                </c:numCache>
              </c:numRef>
            </c:plus>
            <c:minus>
              <c:numRef>
                <c:f>All!$G$3</c:f>
                <c:numCache>
                  <c:formatCode>General</c:formatCode>
                  <c:ptCount val="1"/>
                  <c:pt idx="0">
                    <c:v>1.133906986230277</c:v>
                  </c:pt>
                </c:numCache>
              </c:numRef>
            </c:minus>
          </c:errBars>
          <c:xVal>
            <c:numRef>
              <c:f>All!$J$3</c:f>
              <c:numCache>
                <c:formatCode>General</c:formatCode>
                <c:ptCount val="1"/>
                <c:pt idx="0">
                  <c:v>116.0</c:v>
                </c:pt>
              </c:numCache>
            </c:numRef>
          </c:xVal>
          <c:yVal>
            <c:numRef>
              <c:f>All!$F$3</c:f>
              <c:numCache>
                <c:formatCode>General</c:formatCode>
                <c:ptCount val="1"/>
                <c:pt idx="0">
                  <c:v>8.26333635899893</c:v>
                </c:pt>
              </c:numCache>
            </c:numRef>
          </c:yVal>
        </c:ser>
        <c:ser>
          <c:idx val="2"/>
          <c:order val="2"/>
          <c:tx>
            <c:v>Potassium Chloride</c:v>
          </c:tx>
          <c:spPr>
            <a:ln w="28575">
              <a:noFill/>
            </a:ln>
          </c:spPr>
          <c:marker>
            <c:symbol val="diamond"/>
            <c:size val="13"/>
            <c:spPr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All!$G$2</c:f>
                <c:numCache>
                  <c:formatCode>General</c:formatCode>
                  <c:ptCount val="1"/>
                  <c:pt idx="0">
                    <c:v>1.897584826765954</c:v>
                  </c:pt>
                </c:numCache>
              </c:numRef>
            </c:plus>
            <c:minus>
              <c:numRef>
                <c:f>All!$G$2</c:f>
                <c:numCache>
                  <c:formatCode>General</c:formatCode>
                  <c:ptCount val="1"/>
                  <c:pt idx="0">
                    <c:v>1.897584826765954</c:v>
                  </c:pt>
                </c:numCache>
              </c:numRef>
            </c:minus>
          </c:errBars>
          <c:xVal>
            <c:numRef>
              <c:f>All!$J$2</c:f>
              <c:numCache>
                <c:formatCode>General</c:formatCode>
                <c:ptCount val="1"/>
                <c:pt idx="0">
                  <c:v>152.0</c:v>
                </c:pt>
              </c:numCache>
            </c:numRef>
          </c:xVal>
          <c:yVal>
            <c:numRef>
              <c:f>All!$F$2</c:f>
              <c:numCache>
                <c:formatCode>General</c:formatCode>
                <c:ptCount val="1"/>
                <c:pt idx="0">
                  <c:v>4.079508063333332</c:v>
                </c:pt>
              </c:numCache>
            </c:numRef>
          </c:yVal>
        </c:ser>
        <c:axId val="651037624"/>
        <c:axId val="651045000"/>
      </c:scatterChart>
      <c:valAx>
        <c:axId val="651037624"/>
        <c:scaling>
          <c:orientation val="minMax"/>
          <c:min val="78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Ionic Radius (pm)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1045000"/>
        <c:crosses val="autoZero"/>
        <c:crossBetween val="midCat"/>
        <c:majorUnit val="20.0"/>
      </c:valAx>
      <c:valAx>
        <c:axId val="651045000"/>
        <c:scaling>
          <c:orientation val="minMax"/>
          <c:max val="16.0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Water Flux (L/m</a:t>
                </a:r>
                <a:r>
                  <a:rPr lang="en-US" sz="1600" baseline="30000"/>
                  <a:t>2</a:t>
                </a:r>
                <a:r>
                  <a:rPr lang="en-US" sz="1600"/>
                  <a:t>hr 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1037624"/>
        <c:crosses val="autoZero"/>
        <c:crossBetween val="midCat"/>
        <c:majorUnit val="4.0"/>
      </c:valAx>
    </c:plotArea>
    <c:legend>
      <c:legendPos val="r"/>
      <c:layout>
        <c:manualLayout>
          <c:xMode val="edge"/>
          <c:yMode val="edge"/>
          <c:x val="0.624631226134047"/>
          <c:y val="0.142218401703511"/>
          <c:w val="0.280930227471566"/>
          <c:h val="0.1399370877057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rgbClr val="FFFFFF"/>
    </a:solidFill>
    <a:ln>
      <a:solidFill>
        <a:srgbClr val="7F7F7F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947057457370067"/>
          <c:y val="0.0331057314297538"/>
          <c:w val="0.883243022793792"/>
          <c:h val="0.795399818504996"/>
        </c:manualLayout>
      </c:layout>
      <c:scatterChart>
        <c:scatterStyle val="lineMarker"/>
        <c:ser>
          <c:idx val="0"/>
          <c:order val="0"/>
          <c:tx>
            <c:v>Magnesium Chloride</c:v>
          </c:tx>
          <c:spPr>
            <a:ln w="28575">
              <a:noFill/>
            </a:ln>
          </c:spPr>
          <c:marker>
            <c:symbol val="square"/>
            <c:size val="11"/>
            <c:spPr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All!$I$4</c:f>
                <c:numCache>
                  <c:formatCode>General</c:formatCode>
                  <c:ptCount val="1"/>
                  <c:pt idx="0">
                    <c:v>0.17026738044012</c:v>
                  </c:pt>
                </c:numCache>
              </c:numRef>
            </c:plus>
            <c:minus>
              <c:numRef>
                <c:f>All!$I$4</c:f>
                <c:numCache>
                  <c:formatCode>General</c:formatCode>
                  <c:ptCount val="1"/>
                  <c:pt idx="0">
                    <c:v>0.17026738044012</c:v>
                  </c:pt>
                </c:numCache>
              </c:numRef>
            </c:minus>
          </c:errBars>
          <c:xVal>
            <c:numRef>
              <c:f>All!$J$4</c:f>
              <c:numCache>
                <c:formatCode>General</c:formatCode>
                <c:ptCount val="1"/>
                <c:pt idx="0">
                  <c:v>86.0</c:v>
                </c:pt>
              </c:numCache>
            </c:numRef>
          </c:xVal>
          <c:yVal>
            <c:numRef>
              <c:f>All!$H$4</c:f>
              <c:numCache>
                <c:formatCode>General</c:formatCode>
                <c:ptCount val="1"/>
                <c:pt idx="0">
                  <c:v>0.391952385666667</c:v>
                </c:pt>
              </c:numCache>
            </c:numRef>
          </c:yVal>
        </c:ser>
        <c:ser>
          <c:idx val="1"/>
          <c:order val="1"/>
          <c:tx>
            <c:v>Sodium Chloride</c:v>
          </c:tx>
          <c:spPr>
            <a:ln w="28575">
              <a:noFill/>
            </a:ln>
          </c:spPr>
          <c:marker>
            <c:symbol val="square"/>
            <c:size val="11"/>
            <c:spPr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All!$I$3</c:f>
                <c:numCache>
                  <c:formatCode>General</c:formatCode>
                  <c:ptCount val="1"/>
                  <c:pt idx="0">
                    <c:v>1.074812358002164</c:v>
                  </c:pt>
                </c:numCache>
              </c:numRef>
            </c:plus>
            <c:minus>
              <c:numRef>
                <c:f>All!$I$3</c:f>
                <c:numCache>
                  <c:formatCode>General</c:formatCode>
                  <c:ptCount val="1"/>
                  <c:pt idx="0">
                    <c:v>1.074812358002164</c:v>
                  </c:pt>
                </c:numCache>
              </c:numRef>
            </c:minus>
          </c:errBars>
          <c:xVal>
            <c:numRef>
              <c:f>All!$J$3</c:f>
              <c:numCache>
                <c:formatCode>General</c:formatCode>
                <c:ptCount val="1"/>
                <c:pt idx="0">
                  <c:v>116.0</c:v>
                </c:pt>
              </c:numCache>
            </c:numRef>
          </c:xVal>
          <c:yVal>
            <c:numRef>
              <c:f>All!$H$3</c:f>
              <c:numCache>
                <c:formatCode>General</c:formatCode>
                <c:ptCount val="1"/>
                <c:pt idx="0">
                  <c:v>2.591969083333333</c:v>
                </c:pt>
              </c:numCache>
            </c:numRef>
          </c:yVal>
        </c:ser>
        <c:ser>
          <c:idx val="2"/>
          <c:order val="2"/>
          <c:tx>
            <c:v>Potassium Chloride</c:v>
          </c:tx>
          <c:spPr>
            <a:ln w="28575">
              <a:noFill/>
            </a:ln>
          </c:spPr>
          <c:marker>
            <c:symbol val="square"/>
            <c:size val="11"/>
            <c:spPr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All!$I$2</c:f>
                <c:numCache>
                  <c:formatCode>General</c:formatCode>
                  <c:ptCount val="1"/>
                  <c:pt idx="0">
                    <c:v>3.589439818339213</c:v>
                  </c:pt>
                </c:numCache>
              </c:numRef>
            </c:plus>
            <c:minus>
              <c:numRef>
                <c:f>All!$I$2</c:f>
                <c:numCache>
                  <c:formatCode>General</c:formatCode>
                  <c:ptCount val="1"/>
                  <c:pt idx="0">
                    <c:v>3.589439818339213</c:v>
                  </c:pt>
                </c:numCache>
              </c:numRef>
            </c:minus>
          </c:errBars>
          <c:xVal>
            <c:numRef>
              <c:f>All!$J$2</c:f>
              <c:numCache>
                <c:formatCode>General</c:formatCode>
                <c:ptCount val="1"/>
                <c:pt idx="0">
                  <c:v>152.0</c:v>
                </c:pt>
              </c:numCache>
            </c:numRef>
          </c:xVal>
          <c:yVal>
            <c:numRef>
              <c:f>All!$H$2</c:f>
              <c:numCache>
                <c:formatCode>General</c:formatCode>
                <c:ptCount val="1"/>
                <c:pt idx="0">
                  <c:v>7.490995800666666</c:v>
                </c:pt>
              </c:numCache>
            </c:numRef>
          </c:yVal>
        </c:ser>
        <c:axId val="651095736"/>
        <c:axId val="651103112"/>
      </c:scatterChart>
      <c:valAx>
        <c:axId val="651095736"/>
        <c:scaling>
          <c:orientation val="minMax"/>
          <c:min val="78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Ionic Radius (pm)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1103112"/>
        <c:crosses val="autoZero"/>
        <c:crossBetween val="midCat"/>
        <c:majorUnit val="20.0"/>
      </c:valAx>
      <c:valAx>
        <c:axId val="6511031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Reverse Solute Flux (molm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651095736"/>
        <c:crosses val="autoZero"/>
        <c:crossBetween val="midCat"/>
        <c:majorUnit val="3.0"/>
      </c:valAx>
    </c:plotArea>
    <c:legend>
      <c:legendPos val="r"/>
      <c:layout>
        <c:manualLayout>
          <c:xMode val="edge"/>
          <c:yMode val="edge"/>
          <c:x val="0.146636288001313"/>
          <c:y val="0.0754980115381294"/>
          <c:w val="0.292181527682174"/>
          <c:h val="0.13774782458524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  <a:ln>
      <a:solidFill>
        <a:srgbClr val="7F7F7F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68EE-D8A2-7041-9198-53DF358875E7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3D0D1-7960-3444-835A-CE689A453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399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is to use</a:t>
            </a:r>
            <a:r>
              <a:rPr lang="en-US" baseline="0" dirty="0" smtClean="0"/>
              <a:t> a draw solution that can be easily separated from water in draw solution without further contaminating the feed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D0D1-7960-3444-835A-CE689A4538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49FD57-58EE-E748-B7B3-33637D2FC672}" type="datetimeFigureOut">
              <a:rPr lang="en-US" smtClean="0"/>
              <a:pPr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9A2927-DAC3-BF45-B6D1-6455FEF45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6454"/>
            <a:ext cx="9144000" cy="300617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5000" dirty="0" smtClean="0"/>
              <a:t>Maximizing the Efficiency of Forward Osmosis for Sustainable Water Filtration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899605"/>
            <a:ext cx="8228013" cy="22302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Kaitlin Johnson</a:t>
            </a:r>
          </a:p>
          <a:p>
            <a:r>
              <a:rPr lang="en-US" sz="2000" b="1" dirty="0" smtClean="0"/>
              <a:t>School for Engineering of Matter, Transport and Energy</a:t>
            </a:r>
          </a:p>
          <a:p>
            <a:r>
              <a:rPr lang="en-US" sz="2000" b="1" dirty="0" smtClean="0"/>
              <a:t>Arizona State University</a:t>
            </a:r>
          </a:p>
          <a:p>
            <a:r>
              <a:rPr lang="en-US" sz="2000" dirty="0" smtClean="0"/>
              <a:t>2012 NASA Space Grant Symposium</a:t>
            </a:r>
            <a:endParaRPr lang="en-US" sz="2000" dirty="0" smtClean="0"/>
          </a:p>
          <a:p>
            <a:r>
              <a:rPr lang="en-US" sz="2000" smtClean="0"/>
              <a:t>April </a:t>
            </a:r>
            <a:r>
              <a:rPr lang="en-US" sz="2000" smtClean="0"/>
              <a:t>21, 2012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Solute Comparative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89200"/>
            <a:ext cx="7662864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Three salts were tested as potential draw solutes:</a:t>
            </a:r>
          </a:p>
          <a:p>
            <a:pPr lvl="1"/>
            <a:r>
              <a:rPr lang="en-US" dirty="0" smtClean="0"/>
              <a:t>Magnesium chloride</a:t>
            </a:r>
          </a:p>
          <a:p>
            <a:pPr lvl="1"/>
            <a:r>
              <a:rPr lang="en-US" dirty="0" smtClean="0"/>
              <a:t>Potassium chloride</a:t>
            </a:r>
          </a:p>
          <a:p>
            <a:pPr lvl="1"/>
            <a:r>
              <a:rPr lang="en-US" dirty="0" smtClean="0"/>
              <a:t>Sodium chloride</a:t>
            </a:r>
          </a:p>
          <a:p>
            <a:r>
              <a:rPr lang="en-US" dirty="0" smtClean="0"/>
              <a:t>Testing parameters:</a:t>
            </a:r>
          </a:p>
          <a:p>
            <a:pPr lvl="1"/>
            <a:r>
              <a:rPr lang="en-US" dirty="0" smtClean="0"/>
              <a:t>Draw solution of 1.0 M concentration</a:t>
            </a:r>
          </a:p>
          <a:p>
            <a:pPr lvl="1"/>
            <a:r>
              <a:rPr lang="en-US" dirty="0" smtClean="0"/>
              <a:t>Feed solution of deionized water</a:t>
            </a:r>
          </a:p>
          <a:p>
            <a:pPr lvl="1"/>
            <a:r>
              <a:rPr lang="en-US" dirty="0" smtClean="0"/>
              <a:t>Flow rate of 1L/min </a:t>
            </a:r>
          </a:p>
          <a:p>
            <a:pPr lvl="1"/>
            <a:r>
              <a:rPr lang="en-US" dirty="0" smtClean="0"/>
              <a:t>System run in a closed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44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928399"/>
          </a:xfrm>
        </p:spPr>
        <p:txBody>
          <a:bodyPr/>
          <a:lstStyle/>
          <a:p>
            <a:r>
              <a:rPr lang="en-US" smtClean="0"/>
              <a:t>Solute Data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8601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6. </a:t>
            </a:r>
            <a:r>
              <a:rPr lang="en-US" sz="1600" dirty="0" smtClean="0"/>
              <a:t>Water Flux Results of Forward Osmosis Testing</a:t>
            </a:r>
            <a:endParaRPr lang="en-US" sz="16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79400" y="1275683"/>
          <a:ext cx="8577072" cy="491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928399"/>
          </a:xfrm>
        </p:spPr>
        <p:txBody>
          <a:bodyPr/>
          <a:lstStyle/>
          <a:p>
            <a:r>
              <a:rPr lang="en-US" smtClean="0"/>
              <a:t>Solute Data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8601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7. </a:t>
            </a:r>
            <a:r>
              <a:rPr lang="en-US" sz="1600" dirty="0" smtClean="0"/>
              <a:t>Reverse Solute Flux Results of Forward Osmosis Testing</a:t>
            </a:r>
            <a:endParaRPr lang="en-US" sz="16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92100" y="1275683"/>
          <a:ext cx="8577072" cy="491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Of the three tested solutes, magnesium chloride currently presents the most promising results. </a:t>
            </a:r>
          </a:p>
          <a:p>
            <a:pPr lvl="1"/>
            <a:r>
              <a:rPr lang="en-US" sz="2200" dirty="0" smtClean="0"/>
              <a:t>Highest water flux</a:t>
            </a:r>
          </a:p>
          <a:p>
            <a:pPr lvl="1"/>
            <a:r>
              <a:rPr lang="en-US" sz="2200" dirty="0" smtClean="0"/>
              <a:t>Lowest reverse solute flux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29100"/>
          </a:xfrm>
        </p:spPr>
        <p:txBody>
          <a:bodyPr>
            <a:normAutofit/>
          </a:bodyPr>
          <a:lstStyle/>
          <a:p>
            <a:r>
              <a:rPr lang="en-US" dirty="0" smtClean="0"/>
              <a:t>Further draw solute testing using solutions of:</a:t>
            </a:r>
          </a:p>
          <a:p>
            <a:pPr lvl="1"/>
            <a:r>
              <a:rPr lang="en-US" dirty="0" smtClean="0"/>
              <a:t>Calcium chloride</a:t>
            </a:r>
          </a:p>
          <a:p>
            <a:pPr lvl="1"/>
            <a:r>
              <a:rPr lang="en-US" dirty="0" smtClean="0"/>
              <a:t>Magnesium sulfate</a:t>
            </a:r>
          </a:p>
          <a:p>
            <a:pPr lvl="1"/>
            <a:r>
              <a:rPr lang="en-US" dirty="0" smtClean="0"/>
              <a:t>Sodium sulfate</a:t>
            </a:r>
          </a:p>
          <a:p>
            <a:pPr lvl="1"/>
            <a:r>
              <a:rPr lang="en-US" dirty="0" smtClean="0"/>
              <a:t>Potassium bromide</a:t>
            </a:r>
          </a:p>
          <a:p>
            <a:pPr lvl="1"/>
            <a:r>
              <a:rPr lang="en-US" dirty="0" smtClean="0"/>
              <a:t>Sodium bromide</a:t>
            </a:r>
          </a:p>
          <a:p>
            <a:r>
              <a:rPr lang="en-US" dirty="0" smtClean="0"/>
              <a:t>Testing of commercial seawater RO membranes with same solutions in FO testing module</a:t>
            </a:r>
          </a:p>
          <a:p>
            <a:r>
              <a:rPr lang="en-US" dirty="0" smtClean="0"/>
              <a:t>Compilation of all data to be published in an academic 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Osmosis: An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175" y="5729680"/>
            <a:ext cx="56006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1.</a:t>
            </a:r>
            <a:r>
              <a:rPr lang="en-US" sz="1600" dirty="0" smtClean="0"/>
              <a:t> Comparing Osmotic Processes</a:t>
            </a:r>
          </a:p>
          <a:p>
            <a:pPr algn="ctr"/>
            <a:r>
              <a:rPr lang="en-US" sz="1400" dirty="0" smtClean="0"/>
              <a:t>The differences between forward, pressure retarded, and reverse osmosis is illustrated in the differences between pressure application and the direction of water flux</a:t>
            </a:r>
            <a:endParaRPr lang="en-US" sz="1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264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57900" y="2400300"/>
            <a:ext cx="2908300" cy="4314265"/>
          </a:xfrm>
        </p:spPr>
        <p:txBody>
          <a:bodyPr/>
          <a:lstStyle/>
          <a:p>
            <a:r>
              <a:rPr lang="en-US" sz="2400" dirty="0" smtClean="0"/>
              <a:t>Draw solutions for FO consist of concentrated solutions that can be more easily separated from the filtered water than previous contaminants.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097480"/>
            <a:ext cx="5600700" cy="36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Forward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599" cy="4191000"/>
          </a:xfrm>
        </p:spPr>
        <p:txBody>
          <a:bodyPr/>
          <a:lstStyle/>
          <a:p>
            <a:r>
              <a:rPr lang="en-US" sz="2300" dirty="0" smtClean="0"/>
              <a:t>A lack of efficient membranes prevents FO from being a viable option for large-scale water filtration.</a:t>
            </a:r>
          </a:p>
          <a:p>
            <a:r>
              <a:rPr lang="en-US" sz="2300" dirty="0" smtClean="0"/>
              <a:t>Commercially available FO membranes are fabricated using cellulose triacetate.</a:t>
            </a:r>
          </a:p>
          <a:p>
            <a:pPr lvl="1"/>
            <a:r>
              <a:rPr lang="en-US" sz="2100" dirty="0" smtClean="0"/>
              <a:t>Hydrolyzes and breaks down in solutions that have pH values around 8 and higher.</a:t>
            </a:r>
          </a:p>
          <a:p>
            <a:pPr lvl="2"/>
            <a:r>
              <a:rPr lang="en-US" sz="2000" dirty="0" smtClean="0"/>
              <a:t>Limits options for draw solutions</a:t>
            </a:r>
          </a:p>
          <a:p>
            <a:pPr lvl="1"/>
            <a:r>
              <a:rPr lang="en-US" sz="2100" dirty="0" smtClean="0"/>
              <a:t>Low water flux and salt rejection when compared to values achieved by commercial RO membranes in RO filtration.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Draw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75" y="2235200"/>
            <a:ext cx="5022075" cy="46227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Need for draw solutions that work well with currently available membranes.</a:t>
            </a:r>
          </a:p>
          <a:p>
            <a:r>
              <a:rPr lang="en-US" sz="2400" dirty="0" smtClean="0"/>
              <a:t>Reverse draw flux describes the process of ion transfer to the feed solution while water is simultaneously flowing to the draw solution.</a:t>
            </a:r>
          </a:p>
          <a:p>
            <a:r>
              <a:rPr lang="en-US" sz="2400" dirty="0" smtClean="0"/>
              <a:t>This phenomenon must be minimized to prevent waste of draw solutes.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1058" y="5905361"/>
            <a:ext cx="396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2. </a:t>
            </a:r>
            <a:r>
              <a:rPr lang="en-US" sz="1600" dirty="0" smtClean="0"/>
              <a:t>Reverse Draw Flux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400" dirty="0" smtClean="0"/>
              <a:t>Illustration of flux that occurs across a membrane during forward osmosis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97456"/>
            <a:ext cx="3429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Osmosis System Setup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4515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3.</a:t>
            </a:r>
            <a:r>
              <a:rPr lang="en-US" sz="1600" dirty="0" smtClean="0"/>
              <a:t> Schematic of Forward Osmosis Testing Platform</a:t>
            </a:r>
            <a:endParaRPr lang="en-US" sz="1600" b="1" dirty="0"/>
          </a:p>
        </p:txBody>
      </p:sp>
      <p:pic>
        <p:nvPicPr>
          <p:cNvPr id="5" name="Picture 4" descr="System for r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676395"/>
            <a:ext cx="63754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80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900"/>
            <a:ext cx="8229600" cy="4292600"/>
          </a:xfrm>
        </p:spPr>
        <p:txBody>
          <a:bodyPr>
            <a:normAutofit fontScale="92500" lnSpcReduction="10000"/>
          </a:bodyPr>
          <a:lstStyle/>
          <a:p>
            <a:r>
              <a:rPr lang="en-US" sz="2353" dirty="0" smtClean="0"/>
              <a:t>Commercial Hydration Technology Innovations (HTI) cartridge FO membranes were used for testing.</a:t>
            </a:r>
          </a:p>
          <a:p>
            <a:pPr lvl="1"/>
            <a:r>
              <a:rPr lang="en-US" sz="2118" dirty="0" smtClean="0"/>
              <a:t>Cellulose acetate cast on a polyester screen mesh</a:t>
            </a:r>
          </a:p>
          <a:p>
            <a:r>
              <a:rPr lang="en-US" sz="2353" dirty="0" smtClean="0"/>
              <a:t>Membranes were tested in a HP4750 </a:t>
            </a:r>
            <a:r>
              <a:rPr lang="en-US" sz="2353" dirty="0" err="1" smtClean="0"/>
              <a:t>Sterlitech</a:t>
            </a:r>
            <a:r>
              <a:rPr lang="en-US" sz="2353" dirty="0" smtClean="0"/>
              <a:t> Stirred RO cell in order to determine parameters of membranes.</a:t>
            </a:r>
          </a:p>
          <a:p>
            <a:r>
              <a:rPr lang="en-US" sz="2353" dirty="0" smtClean="0"/>
              <a:t>Four increments of 100 psi pressure were applied to a feed of deionized water.</a:t>
            </a:r>
          </a:p>
          <a:p>
            <a:pPr lvl="1"/>
            <a:r>
              <a:rPr lang="en-US" sz="2118" dirty="0" smtClean="0"/>
              <a:t>Water flux was compared with pressure to determine the water permeability coefficient, A.</a:t>
            </a:r>
          </a:p>
          <a:p>
            <a:r>
              <a:rPr lang="en-US" sz="2353" dirty="0" smtClean="0"/>
              <a:t>Procedure was also repeated with a feed of 50 </a:t>
            </a:r>
            <a:r>
              <a:rPr lang="en-US" sz="2353" dirty="0" err="1" smtClean="0"/>
              <a:t>mM</a:t>
            </a:r>
            <a:r>
              <a:rPr lang="en-US" sz="2353" dirty="0" smtClean="0"/>
              <a:t> sodium chloride to determine salt rejection in response to pressure.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1"/>
            <a:ext cx="8229600" cy="1244600"/>
          </a:xfrm>
        </p:spPr>
        <p:txBody>
          <a:bodyPr/>
          <a:lstStyle/>
          <a:p>
            <a:r>
              <a:rPr lang="en-US" dirty="0" smtClean="0"/>
              <a:t>Water Permeation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66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4.</a:t>
            </a:r>
            <a:r>
              <a:rPr lang="en-US" sz="1600" dirty="0" smtClean="0"/>
              <a:t> Water Permeability Characterization Data</a:t>
            </a:r>
            <a:endParaRPr lang="en-US" sz="1600" b="1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84293" y="1409700"/>
          <a:ext cx="8575413" cy="490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39900" y="24892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A=0.61Lm</a:t>
            </a:r>
            <a:r>
              <a:rPr lang="en-US" baseline="30000" dirty="0" smtClean="0"/>
              <a:t>-2</a:t>
            </a:r>
            <a:r>
              <a:rPr lang="en-US" dirty="0" smtClean="0"/>
              <a:t>hr</a:t>
            </a:r>
            <a:r>
              <a:rPr lang="en-US" baseline="30000" dirty="0" smtClean="0"/>
              <a:t>-1</a:t>
            </a:r>
            <a:r>
              <a:rPr lang="en-US" dirty="0" smtClean="0"/>
              <a:t>bar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81437"/>
          </a:xfrm>
        </p:spPr>
        <p:txBody>
          <a:bodyPr/>
          <a:lstStyle/>
          <a:p>
            <a:r>
              <a:rPr lang="en-US" dirty="0" smtClean="0"/>
              <a:t>Salt Rejection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8226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5. </a:t>
            </a:r>
            <a:r>
              <a:rPr lang="en-US" sz="1600" dirty="0" smtClean="0"/>
              <a:t>Salt Rejection Characterization Data</a:t>
            </a:r>
            <a:endParaRPr lang="en-US" sz="16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371937"/>
          <a:ext cx="8577072" cy="491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680</TotalTime>
  <Words>574</Words>
  <Application>Microsoft Macintosh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Genesis</vt:lpstr>
      <vt:lpstr>Maximizing the Efficiency of Forward Osmosis for Sustainable Water Filtration</vt:lpstr>
      <vt:lpstr>Osmosis: An Overview</vt:lpstr>
      <vt:lpstr>Focusing on Forward Osmosis</vt:lpstr>
      <vt:lpstr>Reverse Draw Flux</vt:lpstr>
      <vt:lpstr>Forward Osmosis System Setup</vt:lpstr>
      <vt:lpstr>Slide 6</vt:lpstr>
      <vt:lpstr>Membrane Characterization</vt:lpstr>
      <vt:lpstr>Water Permeation</vt:lpstr>
      <vt:lpstr>Salt Rejection</vt:lpstr>
      <vt:lpstr>Draw Solute Comparative Study</vt:lpstr>
      <vt:lpstr>Solute Data Comparison</vt:lpstr>
      <vt:lpstr>Solute Data Comparison</vt:lpstr>
      <vt:lpstr>Current Conclusions</vt:lpstr>
      <vt:lpstr>Future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Reverse Draw Flux Study in Forward Osmosis</dc:title>
  <dc:creator>Katie Johnson</dc:creator>
  <cp:lastModifiedBy>Katie Johnson</cp:lastModifiedBy>
  <cp:revision>100</cp:revision>
  <dcterms:created xsi:type="dcterms:W3CDTF">2012-04-05T21:54:53Z</dcterms:created>
  <dcterms:modified xsi:type="dcterms:W3CDTF">2012-04-05T21:58:31Z</dcterms:modified>
</cp:coreProperties>
</file>